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3" r:id="rId6"/>
    <p:sldId id="584" r:id="rId7"/>
    <p:sldId id="585" r:id="rId8"/>
    <p:sldId id="527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bookwidgets.com/play/6B9SW6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Tear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down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this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wall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291739" y="394450"/>
            <a:ext cx="2835855" cy="6858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tekst o rušenju Berlinskog zida</a:t>
            </a:r>
            <a:r>
              <a:rPr lang="pl-PL" sz="2000" i="1" dirty="0"/>
              <a:t>.</a:t>
            </a:r>
          </a:p>
          <a:p>
            <a:pPr marL="0" indent="0">
              <a:buNone/>
            </a:pPr>
            <a:r>
              <a:rPr lang="pl-PL" sz="2000" b="1" dirty="0"/>
              <a:t>Finish the sentences. </a:t>
            </a:r>
            <a:r>
              <a:rPr lang="pl-PL" sz="2000" i="1" dirty="0"/>
              <a:t>Dovrši rečenice.</a:t>
            </a:r>
          </a:p>
          <a:p>
            <a:pPr marL="0" indent="0">
              <a:buNone/>
            </a:pPr>
            <a:r>
              <a:rPr lang="pl-PL" sz="2000" b="1" dirty="0">
                <a:solidFill>
                  <a:srgbClr val="00B050"/>
                </a:solidFill>
              </a:rPr>
              <a:t>1</a:t>
            </a:r>
            <a:r>
              <a:rPr lang="pl-PL" sz="2000" i="1" dirty="0"/>
              <a:t> </a:t>
            </a:r>
            <a:r>
              <a:rPr lang="pl-PL" sz="2000" b="1" dirty="0"/>
              <a:t>The Berlin Wall divided Germany into </a:t>
            </a:r>
            <a:r>
              <a:rPr lang="pl-PL" sz="2000" b="1" i="1" dirty="0">
                <a:solidFill>
                  <a:srgbClr val="7030A0"/>
                </a:solidFill>
              </a:rPr>
              <a:t>two countries - East and West Germany.</a:t>
            </a:r>
          </a:p>
          <a:p>
            <a:pPr marL="0" indent="0">
              <a:buNone/>
            </a:pPr>
            <a:r>
              <a:rPr lang="pl-PL" sz="2000" b="1" dirty="0">
                <a:solidFill>
                  <a:srgbClr val="00B050"/>
                </a:solidFill>
              </a:rPr>
              <a:t>2</a:t>
            </a:r>
            <a:r>
              <a:rPr lang="pl-PL" sz="2000" b="1" dirty="0"/>
              <a:t> </a:t>
            </a:r>
            <a:r>
              <a:rPr lang="en-US" sz="2000" b="1" dirty="0"/>
              <a:t>East Germany was under the control of</a:t>
            </a:r>
            <a:r>
              <a:rPr lang="hr-HR" sz="2000" b="1" dirty="0"/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the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communist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regime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in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the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Soviet</a:t>
            </a:r>
            <a:r>
              <a:rPr lang="hr-HR" sz="2000" b="1" i="1" dirty="0">
                <a:solidFill>
                  <a:srgbClr val="7030A0"/>
                </a:solidFill>
              </a:rPr>
              <a:t> Union.</a:t>
            </a:r>
            <a:endParaRPr lang="en-US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3</a:t>
            </a:r>
            <a:r>
              <a:rPr lang="en-US" sz="2000" b="1" dirty="0"/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Ronald</a:t>
            </a:r>
            <a:r>
              <a:rPr lang="hr-HR" sz="2000" b="1" i="1" dirty="0">
                <a:solidFill>
                  <a:srgbClr val="7030A0"/>
                </a:solidFill>
              </a:rPr>
              <a:t> Reagan</a:t>
            </a:r>
            <a:r>
              <a:rPr lang="en-US" sz="2000" b="1" i="1" dirty="0">
                <a:solidFill>
                  <a:srgbClr val="7030A0"/>
                </a:solidFill>
              </a:rPr>
              <a:t> </a:t>
            </a:r>
            <a:r>
              <a:rPr lang="en-US" sz="2000" b="1" dirty="0"/>
              <a:t>asked</a:t>
            </a:r>
            <a:r>
              <a:rPr lang="hr-HR" sz="2000" b="1" dirty="0"/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the</a:t>
            </a:r>
            <a:r>
              <a:rPr lang="hr-HR" sz="2000" b="1" i="1" dirty="0">
                <a:solidFill>
                  <a:srgbClr val="7030A0"/>
                </a:solidFill>
              </a:rPr>
              <a:t> leader </a:t>
            </a:r>
            <a:r>
              <a:rPr lang="hr-HR" sz="2000" b="1" i="1" dirty="0" err="1">
                <a:solidFill>
                  <a:srgbClr val="7030A0"/>
                </a:solidFill>
              </a:rPr>
              <a:t>of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the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Soviet</a:t>
            </a:r>
            <a:r>
              <a:rPr lang="hr-HR" sz="2000" b="1" i="1" dirty="0">
                <a:solidFill>
                  <a:srgbClr val="7030A0"/>
                </a:solidFill>
              </a:rPr>
              <a:t> Union, </a:t>
            </a:r>
            <a:r>
              <a:rPr lang="hr-HR" sz="2000" b="1" i="1" dirty="0" err="1">
                <a:solidFill>
                  <a:srgbClr val="7030A0"/>
                </a:solidFill>
              </a:rPr>
              <a:t>Mr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Gorbachev</a:t>
            </a:r>
            <a:r>
              <a:rPr lang="hr-HR" sz="2000" b="1" i="1" dirty="0">
                <a:solidFill>
                  <a:srgbClr val="7030A0"/>
                </a:solidFill>
              </a:rPr>
              <a:t>,</a:t>
            </a:r>
            <a:r>
              <a:rPr lang="en-US" sz="2000" b="1" i="1" dirty="0">
                <a:solidFill>
                  <a:srgbClr val="7030A0"/>
                </a:solidFill>
              </a:rPr>
              <a:t> </a:t>
            </a:r>
            <a:r>
              <a:rPr lang="en-US" sz="2000" b="1" dirty="0"/>
              <a:t>to tear down the wall.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4</a:t>
            </a:r>
            <a:r>
              <a:rPr lang="en-US" sz="2000" b="1" dirty="0"/>
              <a:t> When the people from East Berlin and West Berlin finally met, they</a:t>
            </a:r>
            <a:r>
              <a:rPr lang="hr-HR" sz="2000" b="1" dirty="0"/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drank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champagne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and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hr-HR" sz="2000" b="1" i="1" dirty="0" err="1">
                <a:solidFill>
                  <a:srgbClr val="7030A0"/>
                </a:solidFill>
              </a:rPr>
              <a:t>danced</a:t>
            </a:r>
            <a:r>
              <a:rPr lang="hr-HR" sz="2000" b="1" i="1" dirty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000" b="1" dirty="0"/>
              <a:t>Check what you have learnt. </a:t>
            </a:r>
            <a:br>
              <a:rPr lang="hr-HR" sz="2000" b="1" dirty="0"/>
            </a:br>
            <a:r>
              <a:rPr lang="en-US" sz="2000" i="1" dirty="0" err="1"/>
              <a:t>Provjeri</a:t>
            </a:r>
            <a:r>
              <a:rPr lang="en-US" sz="2000" i="1" dirty="0"/>
              <a:t> </a:t>
            </a: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si</a:t>
            </a:r>
            <a:r>
              <a:rPr lang="en-US" sz="2000" i="1" dirty="0"/>
              <a:t> </a:t>
            </a:r>
            <a:r>
              <a:rPr lang="en-US" sz="2000" i="1" dirty="0" err="1"/>
              <a:t>naučio</a:t>
            </a:r>
            <a:r>
              <a:rPr lang="en-US" sz="2000" i="1" dirty="0"/>
              <a:t>: </a:t>
            </a:r>
            <a:r>
              <a:rPr lang="en-US" sz="2000" i="1" dirty="0">
                <a:hlinkClick r:id="rId2"/>
              </a:rPr>
              <a:t>https://www.bookwidgets.com/play/6B9SW6D</a:t>
            </a:r>
            <a:endParaRPr lang="hr-HR" sz="2000" i="1" dirty="0"/>
          </a:p>
          <a:p>
            <a:pPr marL="0" indent="0">
              <a:buNone/>
            </a:pPr>
            <a:endParaRPr lang="en-US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4839054" cy="66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Last</a:t>
            </a:r>
            <a:r>
              <a:rPr lang="hr-HR" sz="2000" b="1" dirty="0"/>
              <a:t> time </a:t>
            </a:r>
            <a:r>
              <a:rPr lang="hr-HR" sz="2000" b="1" dirty="0" err="1"/>
              <a:t>our</a:t>
            </a:r>
            <a:r>
              <a:rPr lang="hr-HR" sz="2000" b="1" dirty="0"/>
              <a:t> </a:t>
            </a:r>
            <a:r>
              <a:rPr lang="hr-HR" sz="2000" b="1" dirty="0" err="1"/>
              <a:t>topic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EXPRESSING OPINION.</a:t>
            </a:r>
            <a:br>
              <a:rPr lang="hr-HR" sz="2000" b="1" dirty="0"/>
            </a:br>
            <a:r>
              <a:rPr lang="hr-HR" sz="2000" i="1" dirty="0"/>
              <a:t>Tema naše prethodne lekcije je bilo IZRICANJE MIŠLJENJA.</a:t>
            </a:r>
          </a:p>
          <a:p>
            <a:pPr marL="0" indent="0">
              <a:buNone/>
            </a:pPr>
            <a:r>
              <a:rPr lang="hr-HR" sz="2000" b="1" dirty="0"/>
              <a:t>PROTESTS are a </a:t>
            </a:r>
            <a:r>
              <a:rPr lang="hr-HR" sz="2000" b="1" dirty="0" err="1"/>
              <a:t>way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expressing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PROSVJEDI su jedan od načina izricanja mišljenja o nekom pitanju – društvenom ili političkom.</a:t>
            </a:r>
          </a:p>
          <a:p>
            <a:pPr marL="0" indent="0">
              <a:buNone/>
            </a:pPr>
            <a:r>
              <a:rPr lang="en-US" sz="2000" b="1" dirty="0"/>
              <a:t>Why</a:t>
            </a:r>
            <a:r>
              <a:rPr lang="hr-HR" sz="2000" b="1" dirty="0"/>
              <a:t> </a:t>
            </a:r>
            <a:r>
              <a:rPr lang="en-US" sz="2000" b="1" dirty="0"/>
              <a:t>do people protest? </a:t>
            </a:r>
            <a:br>
              <a:rPr lang="hr-HR" sz="2000" b="1" dirty="0"/>
            </a:br>
            <a:r>
              <a:rPr lang="hr-HR" sz="2000" i="1" dirty="0"/>
              <a:t>Zašto ljudi organiziraju i idu na prosvjede?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remember any</a:t>
            </a:r>
            <a:r>
              <a:rPr lang="hr-HR" sz="2000" b="1" dirty="0"/>
              <a:t> </a:t>
            </a:r>
            <a:r>
              <a:rPr lang="en-US" sz="2000" b="1" dirty="0"/>
              <a:t>recent protests?</a:t>
            </a:r>
            <a:br>
              <a:rPr lang="hr-HR" sz="2000" b="1" dirty="0"/>
            </a:br>
            <a:r>
              <a:rPr lang="hr-HR" sz="2000" i="1" dirty="0"/>
              <a:t>Sjećaš li se nekih nedavnih prosvjeda?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 taken part in a</a:t>
            </a:r>
            <a:r>
              <a:rPr lang="hr-HR" sz="2000" b="1" dirty="0"/>
              <a:t> </a:t>
            </a:r>
            <a:r>
              <a:rPr lang="en-US" sz="2000" b="1" dirty="0"/>
              <a:t>protest?</a:t>
            </a:r>
            <a:br>
              <a:rPr lang="hr-HR" sz="2000" b="1" dirty="0"/>
            </a:br>
            <a:r>
              <a:rPr lang="hr-HR" sz="2000" i="1" dirty="0"/>
              <a:t>Jesi li ikad sudjelovao u nekom prosvjedu?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7" y="0"/>
            <a:ext cx="4843640" cy="686581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8" y="441502"/>
            <a:ext cx="8924544" cy="62238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64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1"/>
            <a:ext cx="4840332" cy="686446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" y="1406258"/>
            <a:ext cx="6991928" cy="36719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674255"/>
            <a:ext cx="7365853" cy="732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questions. Sometimes more than one answer is possible.</a:t>
            </a:r>
            <a:r>
              <a:rPr lang="hr-HR" sz="2000" b="1" dirty="0"/>
              <a:t> </a:t>
            </a:r>
            <a:r>
              <a:rPr lang="hr-HR" sz="2000" i="1" dirty="0"/>
              <a:t>Odgovori na pitanja.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264F435-1B06-4D10-9574-4188A9176B8D}"/>
              </a:ext>
            </a:extLst>
          </p:cNvPr>
          <p:cNvSpPr txBox="1">
            <a:spLocks/>
          </p:cNvSpPr>
          <p:nvPr/>
        </p:nvSpPr>
        <p:spPr>
          <a:xfrm>
            <a:off x="7342912" y="1406258"/>
            <a:ext cx="4863273" cy="54517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1 Kakve oglase/reklame inače vidiš na televiziji?</a:t>
            </a:r>
            <a:br>
              <a:rPr lang="hr-HR" sz="2000" i="1" dirty="0"/>
            </a:br>
            <a:r>
              <a:rPr lang="hr-HR" sz="2000" i="1" dirty="0"/>
              <a:t>a) prodaja odjeće i predmeta za domaćinstvo</a:t>
            </a:r>
            <a:br>
              <a:rPr lang="hr-HR" sz="2000" i="1" dirty="0"/>
            </a:br>
            <a:r>
              <a:rPr lang="hr-HR" sz="2000" i="1" dirty="0"/>
              <a:t>b) oglašavanje velikih kompanija</a:t>
            </a:r>
            <a:br>
              <a:rPr lang="hr-HR" sz="2000" i="1" dirty="0"/>
            </a:br>
            <a:r>
              <a:rPr lang="hr-HR" sz="2000" i="1" dirty="0"/>
              <a:t>c) oglašavanje kulturnih događaja</a:t>
            </a:r>
            <a:br>
              <a:rPr lang="hr-HR" sz="2000" i="1" dirty="0"/>
            </a:br>
            <a:r>
              <a:rPr lang="hr-HR" sz="2000" i="1" dirty="0"/>
              <a:t>d) oglašavanje obrazovnih alata</a:t>
            </a:r>
            <a:br>
              <a:rPr lang="hr-HR" sz="2000" i="1" dirty="0"/>
            </a:br>
            <a:r>
              <a:rPr lang="hr-HR" sz="2000" i="1" dirty="0"/>
              <a:t>e) oglašavanje zabavnih sadržaja</a:t>
            </a:r>
            <a:br>
              <a:rPr lang="hr-HR" sz="2000" i="1" dirty="0"/>
            </a:br>
            <a:r>
              <a:rPr lang="hr-HR" sz="2000" i="1" dirty="0"/>
              <a:t>f) oglašavanje dobrog ponašanja ili prakse</a:t>
            </a:r>
            <a:br>
              <a:rPr lang="hr-HR" sz="2000" i="1" dirty="0"/>
            </a:br>
            <a:r>
              <a:rPr lang="hr-HR" sz="2000" i="1" dirty="0"/>
              <a:t>g) nešto drugo…</a:t>
            </a:r>
          </a:p>
          <a:p>
            <a:pPr marL="0" indent="0">
              <a:buNone/>
            </a:pPr>
            <a:r>
              <a:rPr lang="hr-HR" sz="2000" i="1" dirty="0"/>
              <a:t>2 Kakvi oglasi ti iskaču na mobitelu dok ga koristiš?</a:t>
            </a:r>
          </a:p>
          <a:p>
            <a:pPr marL="0" indent="0">
              <a:buNone/>
            </a:pPr>
            <a:r>
              <a:rPr lang="hr-HR" sz="2000" i="1" dirty="0"/>
              <a:t>3 Što se oglašava na plakatima u tvojoj okolici?</a:t>
            </a:r>
          </a:p>
          <a:p>
            <a:pPr marL="0" indent="0">
              <a:buNone/>
            </a:pPr>
            <a:r>
              <a:rPr lang="hr-HR" sz="2000" i="1" dirty="0"/>
              <a:t>4 Zašto na Facebooku, </a:t>
            </a:r>
            <a:r>
              <a:rPr lang="hr-HR" sz="2000" i="1" dirty="0" err="1"/>
              <a:t>Instagramu</a:t>
            </a:r>
            <a:r>
              <a:rPr lang="hr-HR" sz="2000" i="1" dirty="0"/>
              <a:t> i YouTubeu ima puno oglasa?</a:t>
            </a:r>
            <a:br>
              <a:rPr lang="hr-HR" sz="2000" i="1" dirty="0"/>
            </a:br>
            <a:r>
              <a:rPr lang="hr-HR" sz="2000" i="1" dirty="0"/>
              <a:t>a) Ovako te platforme zarađuju.</a:t>
            </a:r>
            <a:br>
              <a:rPr lang="hr-HR" sz="2000" i="1" dirty="0"/>
            </a:br>
            <a:r>
              <a:rPr lang="hr-HR" sz="2000" i="1" dirty="0"/>
              <a:t>b) Zato što moramo biti informirani o novim proizvodima.</a:t>
            </a:r>
            <a:br>
              <a:rPr lang="hr-HR" sz="2000" i="1" dirty="0"/>
            </a:br>
            <a:r>
              <a:rPr lang="hr-HR" sz="2000" i="1" dirty="0"/>
              <a:t>c) Zato što pretražujemo na Googleu određene proizvode.</a:t>
            </a:r>
            <a:br>
              <a:rPr lang="hr-HR" sz="2000" i="1" dirty="0"/>
            </a:br>
            <a:r>
              <a:rPr lang="hr-HR" sz="2000" i="1" dirty="0"/>
              <a:t>d) nešto drugo… </a:t>
            </a:r>
          </a:p>
        </p:txBody>
      </p:sp>
    </p:spTree>
    <p:extLst>
      <p:ext uri="{BB962C8B-B14F-4D97-AF65-F5344CB8AC3E}">
        <p14:creationId xmlns:p14="http://schemas.microsoft.com/office/powerpoint/2010/main" val="418704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45"/>
            <a:ext cx="4831636" cy="68580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548282" y="62755"/>
            <a:ext cx="4643718" cy="12216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agree with this? Why (not)?</a:t>
            </a:r>
            <a:r>
              <a:rPr lang="hr-HR" sz="2000" i="1" dirty="0"/>
              <a:t> Slažeš li se s navedenom tvrdnjom? Zašto (ne)? </a:t>
            </a:r>
            <a:endParaRPr lang="en-US" sz="2000" b="1" dirty="0"/>
          </a:p>
          <a:p>
            <a:pPr marL="0" indent="0">
              <a:buNone/>
            </a:pPr>
            <a:r>
              <a:rPr lang="hr-HR" sz="2000" i="1" dirty="0"/>
              <a:t>Trebali bismo vidjeti više oglasa za plemenite ciljeve i dobrobit društva.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17" y="158608"/>
            <a:ext cx="7049149" cy="8936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76E5858B-3180-41E8-B673-3199C7527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17" y="1552827"/>
            <a:ext cx="7685301" cy="49637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4D4BCB0-7684-4510-90AE-9C25540D9E74}"/>
              </a:ext>
            </a:extLst>
          </p:cNvPr>
          <p:cNvSpPr txBox="1">
            <a:spLocks/>
          </p:cNvSpPr>
          <p:nvPr/>
        </p:nvSpPr>
        <p:spPr>
          <a:xfrm>
            <a:off x="8155709" y="2235200"/>
            <a:ext cx="4036291" cy="4281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of a good cause that would bring some change in the society / your school / your</a:t>
            </a:r>
            <a:r>
              <a:rPr lang="hr-HR" sz="2000" b="1" dirty="0"/>
              <a:t> </a:t>
            </a:r>
            <a:r>
              <a:rPr lang="en-US" sz="2000" b="1" dirty="0"/>
              <a:t>classroom. Make a poster to invite people to join you. Think of a good slogan for your action.</a:t>
            </a:r>
            <a:r>
              <a:rPr lang="hr-HR" sz="2000" b="1" dirty="0"/>
              <a:t> </a:t>
            </a:r>
          </a:p>
          <a:p>
            <a:pPr marL="0" indent="0">
              <a:buNone/>
            </a:pPr>
            <a:r>
              <a:rPr lang="hr-HR" sz="2000" i="1" dirty="0"/>
              <a:t>Izradi plakat o nekoj aktivnosti koja bi promijenila društvo u kojemu živimo nabolje. Svrha plakata je pozvati ljude da nam se pridruže u našim planiranim aktivnostima. Osmisli i slogan za svoj plakat/aktivnost.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2009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" y="6745"/>
            <a:ext cx="4835745" cy="684911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781421" y="903038"/>
            <a:ext cx="3316791" cy="5083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a presentation about one of these topics.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Napravi prezentaciju o jednoj o navedenih tema.</a:t>
            </a:r>
          </a:p>
          <a:p>
            <a:pPr marL="0" indent="0">
              <a:buNone/>
            </a:pPr>
            <a:r>
              <a:rPr lang="en-US" sz="2000" b="1" dirty="0"/>
              <a:t>Find out more about the George Floyd</a:t>
            </a:r>
            <a:r>
              <a:rPr lang="hr-HR" sz="2000" b="1" dirty="0"/>
              <a:t> </a:t>
            </a:r>
            <a:r>
              <a:rPr lang="en-US" sz="2000" b="1" dirty="0"/>
              <a:t>protests in the USA in 2020.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Saznaj više o protestima vezanima uz ubojstvo </a:t>
            </a:r>
            <a:r>
              <a:rPr lang="hr-HR" sz="2000" i="1" dirty="0" err="1"/>
              <a:t>Georga</a:t>
            </a:r>
            <a:r>
              <a:rPr lang="hr-HR" sz="2000" i="1" dirty="0"/>
              <a:t> </a:t>
            </a:r>
            <a:r>
              <a:rPr lang="hr-HR" sz="2000" i="1" dirty="0" err="1"/>
              <a:t>Floyda</a:t>
            </a:r>
            <a:r>
              <a:rPr lang="hr-HR" sz="2000" i="1" dirty="0"/>
              <a:t> u SAD-u tijekom 2020. godine.</a:t>
            </a:r>
          </a:p>
          <a:p>
            <a:pPr marL="0" indent="0">
              <a:buNone/>
            </a:pPr>
            <a:r>
              <a:rPr lang="en-US" sz="2000" b="1" dirty="0"/>
              <a:t>Find out more about the Fridays for Future</a:t>
            </a:r>
            <a:r>
              <a:rPr lang="hr-HR" sz="2000" b="1" dirty="0"/>
              <a:t> </a:t>
            </a:r>
            <a:r>
              <a:rPr lang="en-US" sz="2000" b="1" dirty="0"/>
              <a:t>protests in 2019.</a:t>
            </a:r>
            <a:r>
              <a:rPr lang="hr-HR" sz="2000" b="1" dirty="0"/>
              <a:t> </a:t>
            </a:r>
            <a:r>
              <a:rPr lang="hr-HR" sz="2000" i="1" dirty="0"/>
              <a:t>Saznaj više o protestima Petkom za budućnost tijekom 2019. godine.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2" y="887340"/>
            <a:ext cx="8355106" cy="50833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877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CBF576-19D7-4B99-82AA-95928A62ACA0}">
  <ds:schemaRefs>
    <ds:schemaRef ds:uri="http://schemas.microsoft.com/office/2006/metadata/properties"/>
    <ds:schemaRef ds:uri="f87c038a-0f61-486c-a8ca-ffce83998b64"/>
    <ds:schemaRef ds:uri="http://purl.org/dc/elements/1.1/"/>
    <ds:schemaRef ds:uri="http://schemas.microsoft.com/office/infopath/2007/PartnerControls"/>
    <ds:schemaRef ds:uri="1ed46e35-59ec-4778-8eff-c458b38f4962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4025</TotalTime>
  <Words>567</Words>
  <Application>Microsoft Office PowerPoint</Application>
  <PresentationFormat>Široki zaslon</PresentationFormat>
  <Paragraphs>29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352</cp:revision>
  <dcterms:created xsi:type="dcterms:W3CDTF">2020-09-12T11:20:19Z</dcterms:created>
  <dcterms:modified xsi:type="dcterms:W3CDTF">2021-11-14T16:24:27Z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